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8288000" cy="10287000"/>
  <p:notesSz cx="6858000" cy="9144000"/>
  <p:embeddedFontLst>
    <p:embeddedFont>
      <p:font typeface="Aileron Regular" panose="020B0604020202020204" charset="0"/>
      <p:regular r:id="rId14"/>
    </p:embeddedFont>
    <p:embeddedFont>
      <p:font typeface="Aileron Regular Bold" panose="020B0604020202020204" charset="0"/>
      <p:regular r:id="rId15"/>
    </p:embeddedFont>
    <p:embeddedFont>
      <p:font typeface="Alice" panose="020B0604020202020204" charset="0"/>
      <p:regular r:id="rId16"/>
    </p:embeddedFont>
    <p:embeddedFont>
      <p:font typeface="Amatic SC" panose="00000500000000000000" pitchFamily="2" charset="-79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lear Sans Regular" panose="020B0604020202020204" charset="0"/>
      <p:regular r:id="rId23"/>
    </p:embeddedFont>
    <p:embeddedFont>
      <p:font typeface="Muli Regular" panose="020B0604020202020204" charset="0"/>
      <p:regular r:id="rId24"/>
    </p:embeddedFont>
    <p:embeddedFont>
      <p:font typeface="Nourd" panose="020B0604020202020204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Poetsen" panose="020B0604020202020204" charset="0"/>
      <p:regular r:id="rId30"/>
    </p:embeddedFont>
    <p:embeddedFont>
      <p:font typeface="TAN Tangkiwood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svg"/><Relationship Id="rId18" Type="http://schemas.openxmlformats.org/officeDocument/2006/relationships/image" Target="../media/image33.png"/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svg"/><Relationship Id="rId15" Type="http://schemas.openxmlformats.org/officeDocument/2006/relationships/image" Target="../media/image3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svg"/><Relationship Id="rId1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5.svg"/><Relationship Id="rId7" Type="http://schemas.openxmlformats.org/officeDocument/2006/relationships/image" Target="../media/image1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7245759"/>
            <a:chOff x="0" y="0"/>
            <a:chExt cx="8732589" cy="389845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732589" cy="3898454"/>
            </a:xfrm>
            <a:custGeom>
              <a:avLst/>
              <a:gdLst/>
              <a:ahLst/>
              <a:cxnLst/>
              <a:rect l="l" t="t" r="r" b="b"/>
              <a:pathLst>
                <a:path w="8732589" h="3898454">
                  <a:moveTo>
                    <a:pt x="8608130" y="3898453"/>
                  </a:moveTo>
                  <a:lnTo>
                    <a:pt x="124460" y="3898453"/>
                  </a:lnTo>
                  <a:cubicBezTo>
                    <a:pt x="55880" y="3898453"/>
                    <a:pt x="0" y="3842573"/>
                    <a:pt x="0" y="3773993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08130" y="0"/>
                  </a:lnTo>
                  <a:cubicBezTo>
                    <a:pt x="8676710" y="0"/>
                    <a:pt x="8732589" y="55880"/>
                    <a:pt x="8732589" y="124460"/>
                  </a:cubicBezTo>
                  <a:lnTo>
                    <a:pt x="8732589" y="3773993"/>
                  </a:lnTo>
                  <a:cubicBezTo>
                    <a:pt x="8732589" y="3842574"/>
                    <a:pt x="8676710" y="3898454"/>
                    <a:pt x="8608130" y="3898454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9466902"/>
            <a:ext cx="18288000" cy="820098"/>
            <a:chOff x="0" y="0"/>
            <a:chExt cx="6555032" cy="2939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555032" cy="293951"/>
            </a:xfrm>
            <a:custGeom>
              <a:avLst/>
              <a:gdLst/>
              <a:ahLst/>
              <a:cxnLst/>
              <a:rect l="l" t="t" r="r" b="b"/>
              <a:pathLst>
                <a:path w="6555032" h="293951">
                  <a:moveTo>
                    <a:pt x="0" y="0"/>
                  </a:moveTo>
                  <a:lnTo>
                    <a:pt x="6555032" y="0"/>
                  </a:lnTo>
                  <a:lnTo>
                    <a:pt x="6555032" y="293951"/>
                  </a:lnTo>
                  <a:lnTo>
                    <a:pt x="0" y="293951"/>
                  </a:lnTo>
                  <a:close/>
                </a:path>
              </a:pathLst>
            </a:custGeom>
            <a:solidFill>
              <a:srgbClr val="1C4F59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348435">
            <a:off x="7317617" y="-376720"/>
            <a:ext cx="3652766" cy="24174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66994" y="-270564"/>
            <a:ext cx="2791388" cy="2598528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860767" y="-270564"/>
            <a:ext cx="3149468" cy="324383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817758" y="3420099"/>
            <a:ext cx="12652484" cy="3446802"/>
            <a:chOff x="0" y="0"/>
            <a:chExt cx="16869978" cy="459573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675"/>
              <a:ext cx="16869978" cy="26951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811"/>
                </a:lnSpc>
              </a:pPr>
              <a:r>
                <a:rPr lang="en-US" sz="7101">
                  <a:solidFill>
                    <a:srgbClr val="1C4F59"/>
                  </a:solidFill>
                  <a:latin typeface="Poetsen"/>
                </a:rPr>
                <a:t>Machine Learning, Deep Learning and it's Applications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939656"/>
              <a:ext cx="16869978" cy="1656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3600" spc="72">
                  <a:solidFill>
                    <a:srgbClr val="1C4F59"/>
                  </a:solidFill>
                  <a:latin typeface="Aileron Regular"/>
                </a:rPr>
                <a:t>15 Days Internship Program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  <a:r>
                <a:rPr lang="en-US" sz="3600" spc="72">
                  <a:solidFill>
                    <a:srgbClr val="1C4F59"/>
                  </a:solidFill>
                  <a:latin typeface="Aileron Regular"/>
                </a:rPr>
                <a:t>POORNIMA COLLEGE OF ENGINEERING</a:t>
              </a: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FC304489-4A78-440D-95A5-9BD4402598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709" y="7000251"/>
            <a:ext cx="4299460" cy="429946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C53907E-DF88-7145-D120-8A0E40BEB8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437" y="7313731"/>
            <a:ext cx="3111557" cy="311155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B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0176" y="-3859171"/>
            <a:ext cx="12076734" cy="11705820"/>
            <a:chOff x="0" y="0"/>
            <a:chExt cx="16102312" cy="15607759"/>
          </a:xfrm>
        </p:grpSpPr>
        <p:grpSp>
          <p:nvGrpSpPr>
            <p:cNvPr id="3" name="Group 3"/>
            <p:cNvGrpSpPr/>
            <p:nvPr/>
          </p:nvGrpSpPr>
          <p:grpSpPr>
            <a:xfrm>
              <a:off x="494552" y="0"/>
              <a:ext cx="15607759" cy="15607759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879232" y="13038881"/>
              <a:ext cx="1129759" cy="1129759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0" y="14394234"/>
              <a:ext cx="542384" cy="542384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9" name="TextBox 9"/>
          <p:cNvSpPr txBox="1"/>
          <p:nvPr/>
        </p:nvSpPr>
        <p:spPr>
          <a:xfrm>
            <a:off x="3711159" y="1476590"/>
            <a:ext cx="10865681" cy="3495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77"/>
              </a:lnSpc>
            </a:pPr>
            <a:r>
              <a:rPr lang="en-US" sz="8542" dirty="0">
                <a:solidFill>
                  <a:srgbClr val="000000"/>
                </a:solidFill>
                <a:latin typeface="TAN Tangkiwood"/>
              </a:rPr>
              <a:t>PROJECT DEMONSTRATION ON CLASSIFYING MNIST DATA-SET USING ANN ALGORITHM </a:t>
            </a:r>
          </a:p>
        </p:txBody>
      </p:sp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4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3394" y="2955852"/>
            <a:ext cx="5299030" cy="4634130"/>
            <a:chOff x="0" y="200843"/>
            <a:chExt cx="7065373" cy="6178841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244331">
              <a:off x="672276" y="200843"/>
              <a:ext cx="5720821" cy="1809860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0" y="2357470"/>
              <a:ext cx="7065373" cy="40222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000000"/>
                  </a:solidFill>
                  <a:latin typeface="Muli Regular"/>
                </a:rPr>
                <a:t>The MNIST dataset is an acronym that stands for the Modified National Institute of Standards and Technology dataset. It is a dataset of 70,000 small square 28×28 pixel grayscale images of handwritten single digits between 0 and 9.</a:t>
              </a:r>
              <a:r>
                <a:rPr lang="en-US" sz="2400" u="none" dirty="0">
                  <a:solidFill>
                    <a:srgbClr val="000000"/>
                  </a:solidFill>
                  <a:latin typeface="Muli Regular"/>
                </a:rPr>
                <a:t>.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22602" y="534907"/>
              <a:ext cx="4820168" cy="12084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930"/>
                </a:lnSpc>
              </a:pPr>
              <a:r>
                <a:rPr lang="en-US" sz="6300">
                  <a:solidFill>
                    <a:srgbClr val="000000"/>
                  </a:solidFill>
                  <a:latin typeface="Amatic SC"/>
                </a:rPr>
                <a:t>MNIST DATA-SET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993722" y="1404233"/>
            <a:ext cx="9971380" cy="747853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DC2BF-9F19-BBD4-6345-CEB993E53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4572000"/>
            <a:ext cx="8229600" cy="1143000"/>
          </a:xfrm>
        </p:spPr>
        <p:txBody>
          <a:bodyPr/>
          <a:lstStyle/>
          <a:p>
            <a:r>
              <a:rPr lang="en-US" dirty="0"/>
              <a:t>THANK YOU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9796871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027251"/>
            <a:ext cx="5833788" cy="40942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9466902"/>
            <a:ext cx="18288000" cy="820098"/>
            <a:chOff x="0" y="0"/>
            <a:chExt cx="6555032" cy="2939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555032" cy="293951"/>
            </a:xfrm>
            <a:custGeom>
              <a:avLst/>
              <a:gdLst/>
              <a:ahLst/>
              <a:cxnLst/>
              <a:rect l="l" t="t" r="r" b="b"/>
              <a:pathLst>
                <a:path w="6555032" h="293951">
                  <a:moveTo>
                    <a:pt x="0" y="0"/>
                  </a:moveTo>
                  <a:lnTo>
                    <a:pt x="6555032" y="0"/>
                  </a:lnTo>
                  <a:lnTo>
                    <a:pt x="6555032" y="293951"/>
                  </a:lnTo>
                  <a:lnTo>
                    <a:pt x="0" y="293951"/>
                  </a:lnTo>
                  <a:close/>
                </a:path>
              </a:pathLst>
            </a:custGeom>
            <a:solidFill>
              <a:srgbClr val="FADECC"/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8540361" y="1283976"/>
            <a:ext cx="8115300" cy="1929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>
                <a:solidFill>
                  <a:srgbClr val="1C4F59"/>
                </a:solidFill>
                <a:latin typeface="Poetsen Bold"/>
              </a:rPr>
              <a:t>LEARNINGS OF THE TRAINING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8540361" y="3736455"/>
            <a:ext cx="8115300" cy="4568568"/>
            <a:chOff x="0" y="0"/>
            <a:chExt cx="4366295" cy="24580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366295" cy="2458038"/>
            </a:xfrm>
            <a:custGeom>
              <a:avLst/>
              <a:gdLst/>
              <a:ahLst/>
              <a:cxnLst/>
              <a:rect l="l" t="t" r="r" b="b"/>
              <a:pathLst>
                <a:path w="4366295" h="2458038">
                  <a:moveTo>
                    <a:pt x="4241834" y="2458038"/>
                  </a:moveTo>
                  <a:lnTo>
                    <a:pt x="124460" y="2458038"/>
                  </a:lnTo>
                  <a:cubicBezTo>
                    <a:pt x="55880" y="2458038"/>
                    <a:pt x="0" y="2402158"/>
                    <a:pt x="0" y="233357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241835" y="0"/>
                  </a:lnTo>
                  <a:cubicBezTo>
                    <a:pt x="4310415" y="0"/>
                    <a:pt x="4366295" y="55880"/>
                    <a:pt x="4366295" y="124460"/>
                  </a:cubicBezTo>
                  <a:lnTo>
                    <a:pt x="4366295" y="2333578"/>
                  </a:lnTo>
                  <a:cubicBezTo>
                    <a:pt x="4366295" y="2402158"/>
                    <a:pt x="4310415" y="2458038"/>
                    <a:pt x="4241835" y="245803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9420350" y="4342033"/>
            <a:ext cx="6355321" cy="5064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6"/>
              </a:lnSpc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8998556" y="3993819"/>
            <a:ext cx="7128610" cy="4477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1C4F59"/>
                </a:solidFill>
                <a:latin typeface="Clear Sans Regular"/>
              </a:rPr>
              <a:t>INTRODUCTION TO IMAGE PROCESSING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1C4F59"/>
                </a:solidFill>
                <a:latin typeface="Clear Sans Regular"/>
              </a:rPr>
              <a:t>INTRODUCTION TO PYTHON AND ITS LIBRARIES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1C4F59"/>
                </a:solidFill>
                <a:latin typeface="Clear Sans Regular"/>
              </a:rPr>
              <a:t>INTRODUCTION TO MACHINE LEARNING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1C4F59"/>
                </a:solidFill>
                <a:latin typeface="Clear Sans Regular"/>
              </a:rPr>
              <a:t>SUPERVISED LEARNING-REGRESSION AND CLASSIFICATION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1C4F59"/>
                </a:solidFill>
                <a:latin typeface="Clear Sans Regular"/>
              </a:rPr>
              <a:t>UNSUPERVISED LEARNING 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1C4F59"/>
                </a:solidFill>
                <a:latin typeface="Clear Sans Regular"/>
              </a:rPr>
              <a:t>INTRODUCTION TO DEEP LEARNING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1C4F59"/>
                </a:solidFill>
                <a:latin typeface="Clear Sans Regular"/>
              </a:rPr>
              <a:t>MODEL DEVELOPMENT USING ANN AND CNN FRAMEWORKS</a:t>
            </a:r>
          </a:p>
          <a:p>
            <a:pPr marL="346710" lvl="1" indent="-173355">
              <a:lnSpc>
                <a:spcPts val="3150"/>
              </a:lnSpc>
              <a:buFont typeface="Arial"/>
              <a:buChar char="•"/>
            </a:pPr>
            <a:r>
              <a:rPr lang="en-US" sz="2100" dirty="0">
                <a:solidFill>
                  <a:srgbClr val="1C4F59"/>
                </a:solidFill>
                <a:latin typeface="Clear Sans Regular"/>
              </a:rPr>
              <a:t>GUEST LECTURES BY EMINENT ACADEMICIANS AND INDUSTRY EXPERTS.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945843" y="2027251"/>
            <a:ext cx="3198157" cy="742188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916589" y="7867106"/>
            <a:ext cx="2433166" cy="241989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0" y="8918410"/>
            <a:ext cx="4719277" cy="136859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189878" y="2612797"/>
            <a:ext cx="3511432" cy="224731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B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460983">
            <a:off x="1235743" y="6151559"/>
            <a:ext cx="1748898" cy="21998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4810274">
            <a:off x="15425225" y="324206"/>
            <a:ext cx="1675438" cy="210746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53196" y="1159414"/>
            <a:ext cx="14181609" cy="858631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134838">
            <a:off x="3848543" y="679393"/>
            <a:ext cx="10590914" cy="21181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084657">
            <a:off x="3221913" y="633590"/>
            <a:ext cx="541332" cy="51967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-1159206">
            <a:off x="3252256" y="4267841"/>
            <a:ext cx="662036" cy="112209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7483644">
            <a:off x="541517" y="9362339"/>
            <a:ext cx="509049" cy="48868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422455">
            <a:off x="887331" y="3746380"/>
            <a:ext cx="509049" cy="488687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693431">
            <a:off x="920907" y="611011"/>
            <a:ext cx="826577" cy="118513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6383107">
            <a:off x="17308741" y="4581008"/>
            <a:ext cx="513645" cy="493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5590816">
            <a:off x="17447185" y="9542024"/>
            <a:ext cx="424393" cy="4074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2419102">
            <a:off x="16411918" y="7142291"/>
            <a:ext cx="927423" cy="1329729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-531270" y="-450137"/>
            <a:ext cx="4612540" cy="4114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 rot="-1528577">
            <a:off x="14219122" y="8084255"/>
            <a:ext cx="2721719" cy="2083352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1857823" y="2494014"/>
            <a:ext cx="13979922" cy="756023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07082" y="2752666"/>
            <a:ext cx="13530663" cy="1402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000000"/>
                </a:solidFill>
                <a:latin typeface="Muli Regular"/>
              </a:rPr>
              <a:t>Digital Image Processing is concerned with acquiring and processing of an image by means of a digital computer.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899">
              <a:solidFill>
                <a:srgbClr val="000000"/>
              </a:solidFill>
              <a:latin typeface="Muli Regular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4701985" y="1066800"/>
            <a:ext cx="8884030" cy="1139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000000"/>
                </a:solidFill>
                <a:latin typeface="Amatic SC"/>
              </a:rPr>
              <a:t>IMAGE PROCESSING</a:t>
            </a:r>
          </a:p>
        </p:txBody>
      </p: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4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14084" y="2185799"/>
            <a:ext cx="13859831" cy="3690013"/>
            <a:chOff x="0" y="0"/>
            <a:chExt cx="18479775" cy="492001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8479775" cy="4920017"/>
              <a:chOff x="0" y="0"/>
              <a:chExt cx="7457039" cy="198534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7457039" cy="1985347"/>
              </a:xfrm>
              <a:custGeom>
                <a:avLst/>
                <a:gdLst/>
                <a:ahLst/>
                <a:cxnLst/>
                <a:rect l="l" t="t" r="r" b="b"/>
                <a:pathLst>
                  <a:path w="7457039" h="1985347">
                    <a:moveTo>
                      <a:pt x="7332579" y="1985347"/>
                    </a:moveTo>
                    <a:lnTo>
                      <a:pt x="124460" y="1985347"/>
                    </a:lnTo>
                    <a:cubicBezTo>
                      <a:pt x="55880" y="1985347"/>
                      <a:pt x="0" y="1929467"/>
                      <a:pt x="0" y="1860887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7332579" y="0"/>
                    </a:lnTo>
                    <a:cubicBezTo>
                      <a:pt x="7401159" y="0"/>
                      <a:pt x="7457039" y="55880"/>
                      <a:pt x="7457039" y="124460"/>
                    </a:cubicBezTo>
                    <a:lnTo>
                      <a:pt x="7457039" y="1860887"/>
                    </a:lnTo>
                    <a:cubicBezTo>
                      <a:pt x="7457039" y="1929467"/>
                      <a:pt x="7401159" y="1985347"/>
                      <a:pt x="7332579" y="1985347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id="5" name="TextBox 5"/>
            <p:cNvSpPr txBox="1"/>
            <p:nvPr/>
          </p:nvSpPr>
          <p:spPr>
            <a:xfrm>
              <a:off x="894468" y="820439"/>
              <a:ext cx="16690839" cy="32219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1C4F59"/>
                  </a:solidFill>
                  <a:latin typeface="Aileron Regular Bold"/>
                </a:rPr>
                <a:t>Python</a:t>
              </a:r>
              <a:r>
                <a:rPr lang="en-US" sz="2199">
                  <a:solidFill>
                    <a:srgbClr val="1C4F59"/>
                  </a:solidFill>
                  <a:latin typeface="Aileron Regular"/>
                </a:rPr>
                <a:t> is a high-level, interpreted, general-purpose programming language. Its design philosophy emphasizes code readability with the use of significant indentation.</a:t>
              </a: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1C4F59"/>
                  </a:solidFill>
                  <a:latin typeface="Aileron Regular"/>
                </a:rPr>
                <a:t>Python is the most widely used language for machine learning and deep learning concepts</a:t>
              </a:r>
            </a:p>
            <a:p>
              <a:pPr algn="ctr">
                <a:lnSpc>
                  <a:spcPts val="3299"/>
                </a:lnSpc>
              </a:pPr>
              <a:endParaRPr lang="en-US" sz="2199">
                <a:solidFill>
                  <a:srgbClr val="1C4F59"/>
                </a:solidFill>
                <a:latin typeface="Aileron Regular"/>
              </a:endParaRPr>
            </a:p>
            <a:p>
              <a:pPr algn="ctr">
                <a:lnSpc>
                  <a:spcPts val="3299"/>
                </a:lnSpc>
              </a:pPr>
              <a:r>
                <a:rPr lang="en-US" sz="2199">
                  <a:solidFill>
                    <a:srgbClr val="1C4F59"/>
                  </a:solidFill>
                  <a:latin typeface="Aileron Regular Bold"/>
                </a:rPr>
                <a:t>LIBRARIES</a:t>
              </a:r>
              <a:r>
                <a:rPr lang="en-US" sz="2199">
                  <a:solidFill>
                    <a:srgbClr val="1C4F59"/>
                  </a:solidFill>
                  <a:latin typeface="Aileron Regular"/>
                </a:rPr>
                <a:t> used in Python for machine learning and deep learning  are : Pandas, Numpy, Matplotlib, Sklearn, Tensor-Flow and Keras Api 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9466902"/>
            <a:ext cx="18288000" cy="820098"/>
            <a:chOff x="0" y="0"/>
            <a:chExt cx="6555032" cy="2939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555032" cy="293951"/>
            </a:xfrm>
            <a:custGeom>
              <a:avLst/>
              <a:gdLst/>
              <a:ahLst/>
              <a:cxnLst/>
              <a:rect l="l" t="t" r="r" b="b"/>
              <a:pathLst>
                <a:path w="6555032" h="293951">
                  <a:moveTo>
                    <a:pt x="0" y="0"/>
                  </a:moveTo>
                  <a:lnTo>
                    <a:pt x="6555032" y="0"/>
                  </a:lnTo>
                  <a:lnTo>
                    <a:pt x="6555032" y="293951"/>
                  </a:lnTo>
                  <a:lnTo>
                    <a:pt x="0" y="293951"/>
                  </a:lnTo>
                  <a:close/>
                </a:path>
              </a:pathLst>
            </a:custGeom>
            <a:solidFill>
              <a:srgbClr val="FADECC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332700" y="9423279"/>
            <a:ext cx="3764041" cy="11086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97992" y="6427980"/>
            <a:ext cx="2295357" cy="2450559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2916312" y="6793327"/>
            <a:ext cx="4416388" cy="1784957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7332700" y="7115400"/>
            <a:ext cx="5378590" cy="107571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2417673" y="6562147"/>
            <a:ext cx="3511432" cy="224731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rcRect r="70778" b="4601"/>
          <a:stretch>
            <a:fillRect/>
          </a:stretch>
        </p:blipFill>
        <p:spPr>
          <a:xfrm>
            <a:off x="15929105" y="6793327"/>
            <a:ext cx="1885315" cy="1784957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97992" y="1019175"/>
            <a:ext cx="17990008" cy="96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>
                <a:solidFill>
                  <a:srgbClr val="1C4F59"/>
                </a:solidFill>
                <a:latin typeface="Poetsen"/>
              </a:rPr>
              <a:t>INTRODUCTION TO PYTHON AND ITS LIBRARIES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E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174242" y="-5429717"/>
            <a:ext cx="16039128" cy="16039128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464327" y="-484334"/>
            <a:ext cx="2066277" cy="206627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2012659" y="6604693"/>
            <a:ext cx="5484806" cy="548480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3655289" y="815012"/>
            <a:ext cx="427377" cy="42737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842135" y="2908181"/>
            <a:ext cx="269766" cy="269766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07924" y="2419258"/>
            <a:ext cx="6813990" cy="7042884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16215833" y="1922272"/>
            <a:ext cx="496986" cy="496986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079FF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6879211" y="8324060"/>
            <a:ext cx="435059" cy="435059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3"/>
          <a:srcRect t="2367" b="2367"/>
          <a:stretch>
            <a:fillRect/>
          </a:stretch>
        </p:blipFill>
        <p:spPr>
          <a:xfrm>
            <a:off x="260851" y="703745"/>
            <a:ext cx="9847073" cy="4948403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60851" y="6685760"/>
            <a:ext cx="9395003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03"/>
              </a:lnSpc>
              <a:spcBef>
                <a:spcPct val="0"/>
              </a:spcBef>
            </a:pPr>
            <a:r>
              <a:rPr lang="en-US" sz="3586">
                <a:solidFill>
                  <a:srgbClr val="000000"/>
                </a:solidFill>
                <a:latin typeface="Poetsen Bold"/>
              </a:rPr>
              <a:t>Machine Learning is a field of study that gives computers the capability to learn without being explicitly programmed”.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CF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466902"/>
            <a:ext cx="18288000" cy="820098"/>
            <a:chOff x="0" y="0"/>
            <a:chExt cx="6555032" cy="293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555032" cy="293951"/>
            </a:xfrm>
            <a:custGeom>
              <a:avLst/>
              <a:gdLst/>
              <a:ahLst/>
              <a:cxnLst/>
              <a:rect l="l" t="t" r="r" b="b"/>
              <a:pathLst>
                <a:path w="6555032" h="293951">
                  <a:moveTo>
                    <a:pt x="0" y="0"/>
                  </a:moveTo>
                  <a:lnTo>
                    <a:pt x="6555032" y="0"/>
                  </a:lnTo>
                  <a:lnTo>
                    <a:pt x="6555032" y="293951"/>
                  </a:lnTo>
                  <a:lnTo>
                    <a:pt x="0" y="293951"/>
                  </a:lnTo>
                  <a:close/>
                </a:path>
              </a:pathLst>
            </a:custGeom>
            <a:solidFill>
              <a:srgbClr val="189F87"/>
            </a:solidFill>
          </p:spPr>
        </p:sp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8943" t="25789" r="8727" b="13306"/>
          <a:stretch>
            <a:fillRect/>
          </a:stretch>
        </p:blipFill>
        <p:spPr>
          <a:xfrm>
            <a:off x="644942" y="1587841"/>
            <a:ext cx="16998116" cy="767045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3903690" y="292418"/>
            <a:ext cx="11186029" cy="1472565"/>
            <a:chOff x="0" y="0"/>
            <a:chExt cx="14914706" cy="1963420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14914706" cy="13049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79"/>
                </a:lnSpc>
              </a:pPr>
              <a:r>
                <a:rPr lang="en-US" sz="6399">
                  <a:solidFill>
                    <a:srgbClr val="FEF4D6"/>
                  </a:solidFill>
                  <a:latin typeface="Poetsen"/>
                </a:rPr>
                <a:t>TYPES OF MACHINE LEARNING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482725"/>
              <a:ext cx="14914706" cy="4806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149"/>
                </a:lnSpc>
              </a:pPr>
              <a:r>
                <a:rPr lang="en-US" sz="2099">
                  <a:solidFill>
                    <a:srgbClr val="1C4F59"/>
                  </a:solidFill>
                  <a:latin typeface="Aileron Regular Bold"/>
                </a:rPr>
                <a:t>.</a:t>
              </a:r>
            </a:p>
          </p:txBody>
        </p:sp>
      </p:grpSp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44525" y="2324100"/>
            <a:ext cx="10882395" cy="10882395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3A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9748" y="1287518"/>
            <a:ext cx="6334522" cy="5954820"/>
            <a:chOff x="0" y="0"/>
            <a:chExt cx="8446029" cy="7939760"/>
          </a:xfrm>
        </p:grpSpPr>
        <p:grpSp>
          <p:nvGrpSpPr>
            <p:cNvPr id="5" name="Group 5"/>
            <p:cNvGrpSpPr/>
            <p:nvPr/>
          </p:nvGrpSpPr>
          <p:grpSpPr>
            <a:xfrm>
              <a:off x="3208681" y="0"/>
              <a:ext cx="333446" cy="33344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B079FF"/>
              </a:solidFill>
            </p:spPr>
          </p:sp>
        </p:grpSp>
        <p:grpSp>
          <p:nvGrpSpPr>
            <p:cNvPr id="7" name="Group 7"/>
            <p:cNvGrpSpPr/>
            <p:nvPr/>
          </p:nvGrpSpPr>
          <p:grpSpPr>
            <a:xfrm>
              <a:off x="7169714" y="0"/>
              <a:ext cx="1276315" cy="127631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3A"/>
              </a:solidFill>
            </p:spPr>
          </p:sp>
        </p:grpSp>
        <p:grpSp>
          <p:nvGrpSpPr>
            <p:cNvPr id="9" name="Group 9"/>
            <p:cNvGrpSpPr/>
            <p:nvPr/>
          </p:nvGrpSpPr>
          <p:grpSpPr>
            <a:xfrm>
              <a:off x="4003332" y="7181872"/>
              <a:ext cx="757888" cy="757888"/>
              <a:chOff x="0" y="0"/>
              <a:chExt cx="6350000" cy="63500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0" y="5313340"/>
              <a:ext cx="757888" cy="757888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grpSp>
        <p:nvGrpSpPr>
          <p:cNvPr id="13" name="Group 13"/>
          <p:cNvGrpSpPr/>
          <p:nvPr/>
        </p:nvGrpSpPr>
        <p:grpSpPr>
          <a:xfrm>
            <a:off x="417180" y="-777908"/>
            <a:ext cx="8427345" cy="8427345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3A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17180" y="854061"/>
            <a:ext cx="8427345" cy="561390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636844" y="35150"/>
            <a:ext cx="3658431" cy="4114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0" y="7649437"/>
            <a:ext cx="2208022" cy="2663184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2208022" y="7649437"/>
            <a:ext cx="2208022" cy="2663184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10786266" y="4543425"/>
            <a:ext cx="6998911" cy="128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9000">
                <a:solidFill>
                  <a:srgbClr val="000000"/>
                </a:solidFill>
                <a:latin typeface="TAN Tangkiwood"/>
              </a:rPr>
              <a:t>DEEP LEARNING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86266" y="6410819"/>
            <a:ext cx="6998911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urd"/>
              </a:rPr>
              <a:t>Deep learning is part of a broader family of machine learning methods based on artificial neural networks with representation learning. Learning can be supervised, semi-supervised or unsupervised.</a:t>
            </a:r>
          </a:p>
        </p:txBody>
      </p:sp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8389">
            <a:off x="3217992" y="1237411"/>
            <a:ext cx="12133212" cy="5735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87088" y="423069"/>
            <a:ext cx="13513824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2C2C2E"/>
                </a:solidFill>
                <a:latin typeface="Alice"/>
              </a:rPr>
              <a:t>TYPES OF DEEP LEARNING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632204" flipH="1">
            <a:off x="15301426" y="-1255051"/>
            <a:ext cx="4107789" cy="35657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048167" y="2019693"/>
            <a:ext cx="10472862" cy="684947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640030" y="9163050"/>
            <a:ext cx="9289137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C2C2E"/>
                </a:solidFill>
                <a:latin typeface="Open Sans"/>
              </a:rPr>
              <a:t>ARTIFICIAL NEURAL NETWORK</a:t>
            </a:r>
          </a:p>
        </p:txBody>
      </p:sp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8389">
            <a:off x="3217992" y="1237411"/>
            <a:ext cx="12133212" cy="57357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87088" y="423069"/>
            <a:ext cx="13513824" cy="797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2C2C2E"/>
                </a:solidFill>
                <a:latin typeface="Alice"/>
              </a:rPr>
              <a:t>TYPES OF DEEP LEARNING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632204" flipH="1">
            <a:off x="15301426" y="-1311612"/>
            <a:ext cx="4107789" cy="35657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b="8089"/>
          <a:stretch>
            <a:fillRect/>
          </a:stretch>
        </p:blipFill>
        <p:spPr>
          <a:xfrm>
            <a:off x="3379211" y="2244039"/>
            <a:ext cx="11837673" cy="581925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707826" y="8624091"/>
            <a:ext cx="1150905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2C2C2E"/>
                </a:solidFill>
                <a:latin typeface="Open Sans"/>
              </a:rPr>
              <a:t>CONVOLUTIONAL NEURAL NETWORK</a:t>
            </a:r>
          </a:p>
        </p:txBody>
      </p:sp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272</Words>
  <Application>Microsoft Office PowerPoint</Application>
  <PresentationFormat>Custom</PresentationFormat>
  <Paragraphs>32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6" baseType="lpstr">
      <vt:lpstr>Alice</vt:lpstr>
      <vt:lpstr>Arial</vt:lpstr>
      <vt:lpstr>TAN Tangkiwood</vt:lpstr>
      <vt:lpstr>Open Sans</vt:lpstr>
      <vt:lpstr>Poetsen</vt:lpstr>
      <vt:lpstr>Amatic SC</vt:lpstr>
      <vt:lpstr>Clear Sans Regular</vt:lpstr>
      <vt:lpstr>Muli Regular</vt:lpstr>
      <vt:lpstr>Aileron Regular</vt:lpstr>
      <vt:lpstr>Calibri</vt:lpstr>
      <vt:lpstr>Nourd</vt:lpstr>
      <vt:lpstr>Aileron Regular Bold</vt:lpstr>
      <vt:lpstr>Poetsen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I'm yor ideal part-time volunteer!</dc:title>
  <dc:creator>DIVYANSH JOHARI</dc:creator>
  <cp:lastModifiedBy>lokesh Kumawat</cp:lastModifiedBy>
  <cp:revision>6</cp:revision>
  <dcterms:created xsi:type="dcterms:W3CDTF">2006-08-16T00:00:00Z</dcterms:created>
  <dcterms:modified xsi:type="dcterms:W3CDTF">2022-08-05T05:36:06Z</dcterms:modified>
  <dc:identifier>DAFIWETaJrs</dc:identifier>
</cp:coreProperties>
</file>